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906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73BA"/>
    <a:srgbClr val="0373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86" autoAdjust="0"/>
  </p:normalViewPr>
  <p:slideViewPr>
    <p:cSldViewPr snapToGrid="0">
      <p:cViewPr varScale="1">
        <p:scale>
          <a:sx n="56" d="100"/>
          <a:sy n="56" d="100"/>
        </p:scale>
        <p:origin x="257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05FB4D-1673-4B63-AFB5-9FE8DB9DD8E5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73CE0-EBD6-4697-AC6D-5233E8CFD7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7956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73CE0-EBD6-4697-AC6D-5233E8CFD75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56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70D3-7009-4FFD-BD29-F0F45E8AE596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5D53-8EEF-4136-A5FB-1601D2288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213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70D3-7009-4FFD-BD29-F0F45E8AE596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5D53-8EEF-4136-A5FB-1601D2288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186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70D3-7009-4FFD-BD29-F0F45E8AE596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5D53-8EEF-4136-A5FB-1601D2288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72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70D3-7009-4FFD-BD29-F0F45E8AE596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5D53-8EEF-4136-A5FB-1601D2288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933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70D3-7009-4FFD-BD29-F0F45E8AE596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5D53-8EEF-4136-A5FB-1601D2288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87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70D3-7009-4FFD-BD29-F0F45E8AE596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5D53-8EEF-4136-A5FB-1601D2288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741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70D3-7009-4FFD-BD29-F0F45E8AE596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5D53-8EEF-4136-A5FB-1601D2288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752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70D3-7009-4FFD-BD29-F0F45E8AE596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5D53-8EEF-4136-A5FB-1601D2288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49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70D3-7009-4FFD-BD29-F0F45E8AE596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5D53-8EEF-4136-A5FB-1601D2288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1742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70D3-7009-4FFD-BD29-F0F45E8AE596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5D53-8EEF-4136-A5FB-1601D2288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508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70D3-7009-4FFD-BD29-F0F45E8AE596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5D53-8EEF-4136-A5FB-1601D2288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569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770D3-7009-4FFD-BD29-F0F45E8AE596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05D53-8EEF-4136-A5FB-1601D2288B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8771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as.kubannet.ru/?m=32" TargetMode="External"/><Relationship Id="rId3" Type="http://schemas.openxmlformats.org/officeDocument/2006/relationships/hyperlink" Target="http://www.edu.ru/abitur/act.17/index.php" TargetMode="External"/><Relationship Id="rId7" Type="http://schemas.openxmlformats.org/officeDocument/2006/relationships/hyperlink" Target="http://www.minobrkuban.ru/obrazovanie/obsh-obrazov-shkoly/gos-itog-attest-vyp/" TargetMode="External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gia.edu.ru/ru/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://www.fipi.ru/gia-9/daydzhest-gia-9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://fipi.ru/oge-i-gve-9/demoversii-specifikacii-kodifikatory" TargetMode="External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82638" y="0"/>
            <a:ext cx="5875361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cap="none" spc="0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Пошаговая инструкция для выпускников 9 классов</a:t>
            </a:r>
            <a:endParaRPr lang="ru-RU" b="1" cap="none" spc="0" dirty="0">
              <a:ln w="0"/>
              <a:solidFill>
                <a:schemeClr val="accent1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03622"/>
            <a:ext cx="6858000" cy="995657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1400" b="1" u="sng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1500" b="1" u="sng" dirty="0" smtClean="0">
                <a:solidFill>
                  <a:schemeClr val="accent1">
                    <a:lumMod val="50000"/>
                  </a:schemeClr>
                </a:solidFill>
              </a:rPr>
              <a:t>Дорогие </a:t>
            </a:r>
            <a:r>
              <a:rPr lang="ru-RU" sz="1500" b="1" u="sng" dirty="0">
                <a:solidFill>
                  <a:schemeClr val="accent1">
                    <a:lumMod val="50000"/>
                  </a:schemeClr>
                </a:solidFill>
              </a:rPr>
              <a:t>друзья</a:t>
            </a:r>
            <a:r>
              <a:rPr lang="ru-RU" sz="1500" b="1" u="sng" dirty="0" smtClean="0">
                <a:solidFill>
                  <a:schemeClr val="accent1">
                    <a:lumMod val="50000"/>
                  </a:schemeClr>
                </a:solidFill>
              </a:rPr>
              <a:t>!</a:t>
            </a:r>
          </a:p>
          <a:p>
            <a:pPr algn="ctr"/>
            <a:endParaRPr lang="ru-RU" sz="1400" b="1" u="sng" dirty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1500" dirty="0">
                <a:solidFill>
                  <a:schemeClr val="accent1">
                    <a:lumMod val="50000"/>
                  </a:schemeClr>
                </a:solidFill>
              </a:rPr>
              <a:t>1 сентября наступил новый учебный год.  </a:t>
            </a:r>
            <a:endParaRPr lang="ru-RU" sz="15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</a:rPr>
              <a:t>начале осени стартуют все учебные планы и именно это время лучше всего подходит для планирования своих действий по подготовке к сдаче ОГЭ. Не каждый ученик в начале года осознает, каким предметам  отдать предпочтение на ОГЭ. Давайте пошагово разберемся в этом. </a:t>
            </a:r>
            <a:endParaRPr lang="ru-RU" sz="15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/>
            <a:endParaRPr lang="ru-RU" sz="1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Первым 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делом определитесь: продолжите обучение </a:t>
            </a:r>
            <a:endParaRPr lang="ru-RU" sz="15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      в 10 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классе  или будете 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поступать в колледж 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техникум).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Во 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вторую очередь уточните 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профили  обучения в своей </a:t>
            </a:r>
          </a:p>
          <a:p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      школе и  в других школах муниципалитета.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Затем выберите 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специальности, на которые вы хотели бы </a:t>
            </a:r>
            <a:endParaRPr lang="ru-RU" sz="15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66700" indent="-266700"/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      поступить 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</a:rPr>
              <a:t>(С 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</a:rPr>
              <a:t>перечнем профессий и специальностей вы можете ознакомиться на 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</a:rPr>
              <a:t> федеральном портале «Российское образование»:     </a:t>
            </a:r>
            <a:r>
              <a:rPr lang="ru-RU" sz="1500" u="sng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http</a:t>
            </a:r>
            <a:r>
              <a:rPr lang="ru-RU" sz="1500" u="sng" dirty="0">
                <a:solidFill>
                  <a:schemeClr val="accent1">
                    <a:lumMod val="50000"/>
                  </a:schemeClr>
                </a:solidFill>
                <a:hlinkClick r:id="rId3"/>
              </a:rPr>
              <a:t>://www.edu.ru/abitur/act.17/index.php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</a:rPr>
              <a:t>).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Далее 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определите список колледжей, где есть эти </a:t>
            </a:r>
            <a:endParaRPr lang="ru-RU" sz="15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     специальности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,   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ознакомьтесь 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с  условиями 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поступления.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Помните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, что при зачислении в колледж  учитывается </a:t>
            </a:r>
            <a:endParaRPr lang="ru-RU" sz="15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73050"/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средний балл аттестата. </a:t>
            </a:r>
          </a:p>
          <a:p>
            <a:pPr indent="273050">
              <a:buFont typeface="Wingdings" panose="05000000000000000000" pitchFamily="2" charset="2"/>
              <a:buChar char="v"/>
            </a:pP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Посещайте 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дополнительные занятия по 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выбранным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предметам 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в школе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После 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этого вам станет ясен перечень предметов, по которым вам </a:t>
            </a:r>
            <a:endParaRPr lang="ru-RU" sz="15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58775" indent="-358775"/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      необходимо 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сдать 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ОГЭ.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Для 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подготовки к ОГЭ вам будут полезны проекты демоверсий, спецификаций, кодификаторов КИМ. Готовиться к экзаменам можно по темам, уделяя особое внимание разделам, вызывающим 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затруднения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1500" u="sng" dirty="0" smtClean="0">
                <a:solidFill>
                  <a:schemeClr val="accent1">
                    <a:lumMod val="50000"/>
                  </a:schemeClr>
                </a:solidFill>
                <a:hlinkClick r:id="rId4"/>
              </a:rPr>
              <a:t>http</a:t>
            </a:r>
            <a:r>
              <a:rPr lang="ru-RU" sz="1500" u="sng" dirty="0">
                <a:solidFill>
                  <a:schemeClr val="accent1">
                    <a:lumMod val="50000"/>
                  </a:schemeClr>
                </a:solidFill>
                <a:hlinkClick r:id="rId4"/>
              </a:rPr>
              <a:t>://fipi.ru/oge-i-gve-9/demoversii-specifikacii-kodifikatory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</a:rPr>
              <a:t>).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Не 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забудьте заглянуть в открытый банк заданий ОГЭ на сайте: 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1500" i="1" u="sng" dirty="0">
                <a:solidFill>
                  <a:schemeClr val="accent1">
                    <a:lumMod val="50000"/>
                  </a:schemeClr>
                </a:solidFill>
                <a:hlinkClick r:id="rId5"/>
              </a:rPr>
              <a:t>http://www.fipi.ru/gia-9/daydzhest-gia-9</a:t>
            </a:r>
            <a:r>
              <a:rPr lang="ru-RU" sz="1500" i="1" dirty="0" smtClean="0">
                <a:solidFill>
                  <a:schemeClr val="accent1">
                    <a:lumMod val="50000"/>
                  </a:schemeClr>
                </a:solidFill>
              </a:rPr>
              <a:t>).</a:t>
            </a:r>
            <a:endParaRPr lang="ru-RU" sz="15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По 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мнению многих выпускников, успешно сдавших ОГЭ, главное в подготовке – начать заранее и заниматься регулярно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. </a:t>
            </a:r>
            <a:endParaRPr lang="ru-RU" sz="15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</a:rPr>
              <a:t>	Конечно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</a:rPr>
              <a:t>, планы подготовки к сдаче ОГЭ у всех будут отличаться, но хочется надеяться, что наша инструкция будет полезна каждому. Рекомендуем следить за новостями  на </a:t>
            </a:r>
            <a:r>
              <a:rPr lang="ru-RU" sz="1500" dirty="0" smtClean="0">
                <a:solidFill>
                  <a:schemeClr val="accent1">
                    <a:lumMod val="50000"/>
                  </a:schemeClr>
                </a:solidFill>
              </a:rPr>
              <a:t>сайтах: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Официальный 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информационный 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портал ГИА-9 (</a:t>
            </a:r>
            <a:r>
              <a:rPr lang="en-US" sz="1500" b="1" dirty="0" smtClean="0">
                <a:solidFill>
                  <a:schemeClr val="accent1">
                    <a:lumMod val="50000"/>
                  </a:schemeClr>
                </a:solidFill>
                <a:hlinkClick r:id="rId6"/>
              </a:rPr>
              <a:t>http://gia.edu.ru/ru/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).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Министерства 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образования, науки и молодежной политики </a:t>
            </a:r>
            <a:endParaRPr lang="ru-RU" sz="15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66700" indent="-266700"/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      Краснодарского 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края: 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ru-RU" sz="1500" b="1" u="sng" dirty="0">
                <a:solidFill>
                  <a:schemeClr val="accent1">
                    <a:lumMod val="50000"/>
                  </a:schemeClr>
                </a:solidFill>
                <a:hlinkClick r:id="rId7"/>
              </a:rPr>
              <a:t>http://www.minobrkuban.ru/obrazovanie/obsh-obrazov-shkoly/gos-itog-attest-vyp</a:t>
            </a:r>
            <a:r>
              <a:rPr lang="ru-RU" sz="1500" b="1" u="sng" dirty="0" smtClean="0">
                <a:solidFill>
                  <a:schemeClr val="accent1">
                    <a:lumMod val="50000"/>
                  </a:schemeClr>
                </a:solidFill>
                <a:hlinkClick r:id="rId7"/>
              </a:rPr>
              <a:t>/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).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Государственного 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казенного учреждения Краснодарского края Центра оценки качества 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образования (</a:t>
            </a:r>
            <a:r>
              <a:rPr lang="ru-RU" sz="1500" b="1" u="sng" dirty="0" smtClean="0">
                <a:solidFill>
                  <a:schemeClr val="accent1">
                    <a:lumMod val="50000"/>
                  </a:schemeClr>
                </a:solidFill>
                <a:hlinkClick r:id="rId8"/>
              </a:rPr>
              <a:t>www.gas.kubannet.ru</a:t>
            </a:r>
            <a:r>
              <a:rPr lang="ru-RU" sz="1500" b="1" u="sng" dirty="0">
                <a:solidFill>
                  <a:schemeClr val="accent1">
                    <a:lumMod val="50000"/>
                  </a:schemeClr>
                </a:solidFill>
                <a:hlinkClick r:id="rId8"/>
              </a:rPr>
              <a:t>/?</a:t>
            </a:r>
            <a:r>
              <a:rPr lang="ru-RU" sz="1500" b="1" u="sng" dirty="0" smtClean="0">
                <a:solidFill>
                  <a:schemeClr val="accent1">
                    <a:lumMod val="50000"/>
                  </a:schemeClr>
                </a:solidFill>
                <a:hlinkClick r:id="rId8"/>
              </a:rPr>
              <a:t>m=32</a:t>
            </a:r>
            <a:r>
              <a:rPr lang="ru-RU" sz="1500" b="1" u="sng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 и в 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наших </a:t>
            </a:r>
            <a:r>
              <a:rPr lang="ru-RU" sz="1500" b="1" dirty="0" err="1">
                <a:solidFill>
                  <a:schemeClr val="accent1">
                    <a:lumMod val="50000"/>
                  </a:schemeClr>
                </a:solidFill>
              </a:rPr>
              <a:t>соцсетях</a:t>
            </a:r>
            <a:r>
              <a:rPr lang="ru-RU" sz="1500" b="1" dirty="0">
                <a:solidFill>
                  <a:schemeClr val="accent1">
                    <a:lumMod val="50000"/>
                  </a:schemeClr>
                </a:solidFill>
              </a:rPr>
              <a:t>, чтобы не упустить ничего важного</a:t>
            </a:r>
            <a:r>
              <a:rPr lang="ru-RU" sz="15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15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788554" cy="937548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205" y="2076616"/>
            <a:ext cx="1187669" cy="1187669"/>
          </a:xfrm>
          <a:prstGeom prst="rect">
            <a:avLst/>
          </a:prstGeom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200" y="3766898"/>
            <a:ext cx="1293155" cy="965243"/>
          </a:xfrm>
          <a:prstGeom prst="rect">
            <a:avLst/>
          </a:prstGeom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8778" y="8156665"/>
            <a:ext cx="650250" cy="65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78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249</Words>
  <Application>Microsoft Office PowerPoint</Application>
  <PresentationFormat>Лист A4 (210x297 мм)</PresentationFormat>
  <Paragraphs>29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Q9</dc:creator>
  <cp:lastModifiedBy>Q9</cp:lastModifiedBy>
  <cp:revision>15</cp:revision>
  <cp:lastPrinted>2017-10-17T06:35:15Z</cp:lastPrinted>
  <dcterms:created xsi:type="dcterms:W3CDTF">2017-10-16T06:54:32Z</dcterms:created>
  <dcterms:modified xsi:type="dcterms:W3CDTF">2017-10-17T09:46:55Z</dcterms:modified>
</cp:coreProperties>
</file>